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99" r:id="rId2"/>
  </p:sldMasterIdLst>
  <p:notesMasterIdLst>
    <p:notesMasterId r:id="rId9"/>
  </p:notesMasterIdLst>
  <p:sldIdLst>
    <p:sldId id="638" r:id="rId3"/>
    <p:sldId id="259" r:id="rId4"/>
    <p:sldId id="634" r:id="rId5"/>
    <p:sldId id="637" r:id="rId6"/>
    <p:sldId id="636" r:id="rId7"/>
    <p:sldId id="635" r:id="rId8"/>
  </p:sldIdLst>
  <p:sldSz cx="9144000" cy="5143500" type="screen16x9"/>
  <p:notesSz cx="6886575" cy="10017125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Franklin Gothic Book" panose="020B050302010202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Raleway" pitchFamily="2" charset="0"/>
      <p:regular r:id="rId20"/>
      <p:bold r:id="rId21"/>
      <p:italic r:id="rId22"/>
      <p:boldItalic r:id="rId23"/>
    </p:embeddedFont>
    <p:embeddedFont>
      <p:font typeface="Tw Cen MT" panose="020B06020201040206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F15B2-F6B5-4218-A2BF-2D25090A95E2}" v="4" dt="2023-09-22T14:55:11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525" y="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1F13D-D2AB-4B2E-A667-505699EDFD15}" type="datetimeFigureOut">
              <a:rPr lang="sv-SE" smtClean="0"/>
              <a:t>2023-09-22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08625" cy="3943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855B-45A6-4FCA-B7C1-0E8179A6DE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07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0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14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 minuter</a:t>
            </a:r>
          </a:p>
        </p:txBody>
      </p:sp>
    </p:spTree>
    <p:extLst>
      <p:ext uri="{BB962C8B-B14F-4D97-AF65-F5344CB8AC3E}">
        <p14:creationId xmlns:p14="http://schemas.microsoft.com/office/powerpoint/2010/main" val="399712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 minuter</a:t>
            </a:r>
          </a:p>
        </p:txBody>
      </p:sp>
    </p:spTree>
    <p:extLst>
      <p:ext uri="{BB962C8B-B14F-4D97-AF65-F5344CB8AC3E}">
        <p14:creationId xmlns:p14="http://schemas.microsoft.com/office/powerpoint/2010/main" val="413476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 minuter</a:t>
            </a:r>
          </a:p>
        </p:txBody>
      </p:sp>
    </p:spTree>
    <p:extLst>
      <p:ext uri="{BB962C8B-B14F-4D97-AF65-F5344CB8AC3E}">
        <p14:creationId xmlns:p14="http://schemas.microsoft.com/office/powerpoint/2010/main" val="267682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 minuter</a:t>
            </a:r>
          </a:p>
        </p:txBody>
      </p:sp>
    </p:spTree>
    <p:extLst>
      <p:ext uri="{BB962C8B-B14F-4D97-AF65-F5344CB8AC3E}">
        <p14:creationId xmlns:p14="http://schemas.microsoft.com/office/powerpoint/2010/main" val="54457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C8211-9E39-741E-E0A7-FD131100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AAEB067-B2D5-2832-550D-938D8EA0C3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2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ew Chapter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9895" y="140332"/>
            <a:ext cx="8830800" cy="4484160"/>
          </a:xfrm>
          <a:prstGeom prst="rect">
            <a:avLst/>
          </a:prstGeom>
        </p:spPr>
        <p:txBody>
          <a:bodyPr vert="horz"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4447967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3960812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  <a:lvl2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2pPr>
            <a:lvl3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3pPr>
            <a:lvl4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4pPr>
            <a:lvl5pPr>
              <a:defRPr sz="1440">
                <a:solidFill>
                  <a:schemeClr val="bg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5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93896" y="141466"/>
            <a:ext cx="4392488" cy="4484160"/>
          </a:xfrm>
          <a:prstGeom prst="rect">
            <a:avLst/>
          </a:prstGeom>
        </p:spPr>
        <p:txBody>
          <a:bodyPr vert="horz"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3960812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4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95E84A3-FDFF-42F9-80AE-1CF544AC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47899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 slide_alt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876C72C-389F-4D3B-8D4C-13CFBF4BE8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1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0C78AF-3F42-4142-8FD3-DACF3922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21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559F5-356A-478D-BA95-B6E57867C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40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4DE7AF-1000-4EC9-B684-8605F35BA1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9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439F507-0267-467A-9AD1-F3025D9513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6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95E84A3-FDFF-42F9-80AE-1CF544ACD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6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sv-SE"/>
              <a:t>Klicka här för att ändra mall för rubrikformat</a:t>
            </a:r>
            <a:endParaRPr dirty="0"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0C78AF-3F42-4142-8FD3-DACF3922B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CF10A23A-AC3D-4342-90A9-1E6AF62CE6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24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8280920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B710749-C038-4600-86C2-6A668CEE2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4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800" y="191692"/>
            <a:ext cx="8229600" cy="506015"/>
          </a:xfrm>
        </p:spPr>
        <p:txBody>
          <a:bodyPr/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4663" y="1116807"/>
            <a:ext cx="8229600" cy="3394472"/>
          </a:xfrm>
        </p:spPr>
        <p:txBody>
          <a:bodyPr/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A272FA-5A86-4175-B639-F57E45EA8603}" type="datetime1">
              <a:rPr lang="da-DK" smtClean="0"/>
              <a:pPr>
                <a:defRPr/>
              </a:pPr>
              <a:t>22-09-2023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877050" y="4786313"/>
            <a:ext cx="2133600" cy="357188"/>
          </a:xfrm>
        </p:spPr>
        <p:txBody>
          <a:bodyPr/>
          <a:lstStyle>
            <a:lvl1pPr>
              <a:defRPr sz="825" smtClean="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fld id="{DB62369F-F116-46F7-BBBA-989261CC915C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55D5DBC-EB7D-4022-A14E-497C7519DC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995FEF-B7DB-45C4-8774-893556814F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14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Konfidentiell</a:t>
            </a:r>
            <a:endParaRPr sz="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4180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 header_alt1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17026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 userDrawn="1"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DCB153-2199-4003-90A8-4C14BE4409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8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53585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99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rPr lang="sv-SE"/>
              <a:t>Klicka här för att ändra mall för rubrikformat</a:t>
            </a:r>
            <a:endParaRPr dirty="0"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559F5-356A-478D-BA95-B6E57867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rPr lang="sv-SE"/>
              <a:t>Klicka här för att ändra mall för rubrikformat</a:t>
            </a:r>
            <a:endParaRPr dirty="0"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4DE7AF-1000-4EC9-B684-8605F35B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CF10A23A-AC3D-4342-90A9-1E6AF62C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01383C-2DD8-4CD8-B08C-251DB43A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page 1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7505" y="0"/>
            <a:ext cx="3967066" cy="895690"/>
          </a:xfrm>
          <a:prstGeom prst="rect">
            <a:avLst/>
          </a:prstGeom>
          <a:solidFill>
            <a:srgbClr val="EDEDED"/>
          </a:solidFill>
        </p:spPr>
        <p:txBody>
          <a:bodyPr vert="horz" wrap="none" lIns="180000" tIns="180000" rIns="180000" bIns="360000">
            <a:spAutoFit/>
          </a:bodyPr>
          <a:lstStyle>
            <a:lvl1pPr marL="0" indent="0">
              <a:buNone/>
              <a:defRPr sz="1980" b="1" cap="all">
                <a:solidFill>
                  <a:srgbClr val="3D4955"/>
                </a:solidFill>
                <a:latin typeface="Tw Cen MT"/>
                <a:cs typeface="Tw Cen MT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1658" y="552753"/>
            <a:ext cx="360000" cy="16200"/>
          </a:xfrm>
          <a:prstGeom prst="rect">
            <a:avLst/>
          </a:prstGeom>
          <a:ln w="21590">
            <a:solidFill>
              <a:schemeClr val="accent2"/>
            </a:solidFill>
            <a:miter lim="800000"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20" kern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015842"/>
            <a:ext cx="8280920" cy="3370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B710749-C038-4600-86C2-6A668CEE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6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ASI 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" y="141828"/>
            <a:ext cx="3836710" cy="4480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462" y="144658"/>
            <a:ext cx="3837600" cy="44809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 dirty="0"/>
          </a:p>
        </p:txBody>
      </p:sp>
      <p:sp>
        <p:nvSpPr>
          <p:cNvPr id="5" name="TextBox 4"/>
          <p:cNvSpPr txBox="1"/>
          <p:nvPr/>
        </p:nvSpPr>
        <p:spPr>
          <a:xfrm>
            <a:off x="330888" y="4062316"/>
            <a:ext cx="19046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b="1" dirty="0">
                <a:solidFill>
                  <a:schemeClr val="bg1"/>
                </a:solidFill>
                <a:latin typeface="Tw Cen MT"/>
                <a:cs typeface="Tw Cen MT"/>
              </a:rPr>
              <a:t>IDENTIFIERA</a:t>
            </a:r>
            <a: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  <a:t> OMRÅDEN FÖR </a:t>
            </a:r>
            <a:b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080" b="1" baseline="0" dirty="0">
                <a:solidFill>
                  <a:schemeClr val="bg1"/>
                </a:solidFill>
                <a:latin typeface="Tw Cen MT"/>
                <a:cs typeface="Tw Cen MT"/>
              </a:rPr>
              <a:t>UTVECKLING OCH TRÄNING</a:t>
            </a:r>
          </a:p>
          <a:p>
            <a:endParaRPr lang="en-GB" sz="1080" b="1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18" y="361206"/>
            <a:ext cx="1209675" cy="6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9" y="3608665"/>
            <a:ext cx="923925" cy="78867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283968" y="433113"/>
            <a:ext cx="4392488" cy="3953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Franklin Gothic Book"/>
                <a:cs typeface="Franklin Gothic Book"/>
              </a:defRPr>
            </a:lvl1pPr>
            <a:lvl2pPr>
              <a:defRPr sz="1440">
                <a:latin typeface="Franklin Gothic Book"/>
                <a:cs typeface="Franklin Gothic Book"/>
              </a:defRPr>
            </a:lvl2pPr>
            <a:lvl3pPr>
              <a:defRPr sz="1440">
                <a:latin typeface="Franklin Gothic Book"/>
                <a:cs typeface="Franklin Gothic Book"/>
              </a:defRPr>
            </a:lvl3pPr>
            <a:lvl4pPr>
              <a:defRPr sz="1440">
                <a:latin typeface="Franklin Gothic Book"/>
                <a:cs typeface="Franklin Gothic Book"/>
              </a:defRPr>
            </a:lvl4pPr>
            <a:lvl5pPr>
              <a:defRPr sz="144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9995FEF-B7DB-45C4-8774-893556814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7EDCB153-2199-4003-90A8-4C14BE44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10" y="4655433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25EE6FE-7439-4892-8F44-1A7BFCBF01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50" r:id="rId2"/>
    <p:sldLayoutId id="2147483651" r:id="rId3"/>
    <p:sldLayoutId id="2147483654" r:id="rId4"/>
    <p:sldLayoutId id="2147483659" r:id="rId5"/>
    <p:sldLayoutId id="2147483660" r:id="rId6"/>
    <p:sldLayoutId id="2147483666" r:id="rId7"/>
    <p:sldLayoutId id="2147483670" r:id="rId8"/>
    <p:sldLayoutId id="2147483673" r:id="rId9"/>
    <p:sldLayoutId id="2147483679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25EE6FE-7439-4892-8F44-1A7BFCBF01F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881741" y="4726190"/>
            <a:ext cx="1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05068-DC4C-2E35-F3B2-88A54016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00" y="1273112"/>
            <a:ext cx="7688400" cy="1518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</a:pPr>
            <a:r>
              <a:rPr lang="en-US" sz="4000" b="1" dirty="0">
                <a:solidFill>
                  <a:schemeClr val="bg1"/>
                </a:solidFill>
                <a:latin typeface="Raleway" panose="020B0604020202020204" charset="0"/>
              </a:rPr>
              <a:t>EASI exercise: </a:t>
            </a:r>
            <a:br>
              <a:rPr lang="en-US" sz="4000" b="1" dirty="0">
                <a:solidFill>
                  <a:schemeClr val="bg1"/>
                </a:solidFill>
                <a:latin typeface="Raleway" panose="020B0604020202020204" charset="0"/>
              </a:rPr>
            </a:br>
            <a:r>
              <a:rPr lang="en-US" sz="4000" b="1" dirty="0">
                <a:solidFill>
                  <a:schemeClr val="bg1"/>
                </a:solidFill>
                <a:latin typeface="Raleway" panose="020B0604020202020204" charset="0"/>
              </a:rPr>
              <a:t>who’s e-mailing?</a:t>
            </a:r>
            <a:br>
              <a:rPr lang="en-US" sz="4000" b="1" dirty="0">
                <a:solidFill>
                  <a:schemeClr val="bg1"/>
                </a:solidFill>
                <a:latin typeface="Raleway" panose="020B0604020202020204" charset="0"/>
              </a:rPr>
            </a:br>
            <a:r>
              <a:rPr lang="en-US" sz="1800" b="0" dirty="0">
                <a:solidFill>
                  <a:schemeClr val="bg1"/>
                </a:solidFill>
                <a:latin typeface="Raleway" panose="020B0604020202020204" charset="0"/>
              </a:rPr>
              <a:t>Read the e-mails and try to find out what type has written which e-mail</a:t>
            </a:r>
            <a:br>
              <a:rPr lang="en-US" sz="3600" dirty="0">
                <a:solidFill>
                  <a:schemeClr val="bg1"/>
                </a:solidFill>
                <a:latin typeface="Raleway" panose="020B0604020202020204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700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757264" y="13385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four basic styles - behaviours</a:t>
            </a:r>
            <a:endParaRPr dirty="0"/>
          </a:p>
        </p:txBody>
      </p:sp>
      <p:sp>
        <p:nvSpPr>
          <p:cNvPr id="206" name="Google Shape;206;p21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"/>
          </p:nvPr>
        </p:nvSpPr>
        <p:spPr>
          <a:xfrm>
            <a:off x="1846093" y="1893575"/>
            <a:ext cx="4577447" cy="1860091"/>
          </a:xfrm>
          <a:prstGeom prst="rect">
            <a:avLst/>
          </a:prstGeom>
        </p:spPr>
        <p:txBody>
          <a:bodyPr spcFirstLastPara="1" wrap="square" lIns="91425" tIns="91425" rIns="91425" bIns="91425" numCol="3" anchor="t" anchorCtr="0">
            <a:noAutofit/>
          </a:bodyPr>
          <a:lstStyle/>
          <a:p>
            <a:pPr marL="265176" lvl="1" indent="-1828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  <a:t>Exuberant Emotional</a:t>
            </a:r>
            <a:b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  <a:t>Outgoing</a:t>
            </a:r>
            <a:b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  <a:t>Influential</a:t>
            </a:r>
            <a:b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  <a:t>Like to experiment</a:t>
            </a:r>
            <a:b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</a:br>
            <a:r>
              <a:rPr lang="en-US" sz="1000" dirty="0">
                <a:solidFill>
                  <a:schemeClr val="bg2"/>
                </a:solidFill>
                <a:latin typeface="Raleway" pitchFamily="2" charset="0"/>
                <a:cs typeface="Tahoma"/>
              </a:rPr>
              <a:t>Spontaneous</a:t>
            </a:r>
          </a:p>
        </p:txBody>
      </p:sp>
      <p:sp>
        <p:nvSpPr>
          <p:cNvPr id="208" name="Google Shape;208;p21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3964326" y="2181675"/>
            <a:ext cx="328800" cy="3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964326" y="3404075"/>
            <a:ext cx="328800" cy="3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07;p21">
            <a:extLst>
              <a:ext uri="{FF2B5EF4-FFF2-40B4-BE49-F238E27FC236}">
                <a16:creationId xmlns:a16="http://schemas.microsoft.com/office/drawing/2014/main" id="{DE07EC6F-A8C1-4527-B767-8E10E8D08470}"/>
              </a:ext>
            </a:extLst>
          </p:cNvPr>
          <p:cNvSpPr txBox="1">
            <a:spLocks/>
          </p:cNvSpPr>
          <p:nvPr/>
        </p:nvSpPr>
        <p:spPr>
          <a:xfrm>
            <a:off x="2017897" y="3242730"/>
            <a:ext cx="6014350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265176" indent="-182880">
              <a:spcBef>
                <a:spcPts val="1600"/>
              </a:spcBef>
              <a:buClr>
                <a:srgbClr val="FFFFFF"/>
              </a:buClr>
              <a:buSzPts val="1100"/>
              <a:buChar char="•"/>
              <a:defRPr sz="1000">
                <a:solidFill>
                  <a:schemeClr val="bg2"/>
                </a:solidFill>
                <a:latin typeface="Calibri" pitchFamily="34" charset="0"/>
                <a:ea typeface="Lato"/>
                <a:cs typeface="Tahoma"/>
                <a:sym typeface="Lato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  <a:t>Controlling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  <a:t>Result-oriented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  <a:t>Effective in decision-making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  <a:t>Pragmatic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  <a:t>Direct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Raleway" pitchFamily="2" charset="0"/>
                <a:sym typeface="Lato"/>
              </a:rPr>
            </a:br>
            <a:r>
              <a:rPr lang="en-US" dirty="0">
                <a:solidFill>
                  <a:srgbClr val="1A1A1A"/>
                </a:solidFill>
                <a:latin typeface="Raleway" pitchFamily="2" charset="0"/>
              </a:rPr>
              <a:t>Impatient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Raleway" pitchFamily="2" charset="0"/>
              <a:sym typeface="Lato"/>
            </a:endParaRPr>
          </a:p>
        </p:txBody>
      </p:sp>
      <p:sp>
        <p:nvSpPr>
          <p:cNvPr id="18" name="Google Shape;207;p21">
            <a:extLst>
              <a:ext uri="{FF2B5EF4-FFF2-40B4-BE49-F238E27FC236}">
                <a16:creationId xmlns:a16="http://schemas.microsoft.com/office/drawing/2014/main" id="{ECF0FF74-60AF-45A3-91B3-B79FF2FED0D4}"/>
              </a:ext>
            </a:extLst>
          </p:cNvPr>
          <p:cNvSpPr txBox="1">
            <a:spLocks/>
          </p:cNvSpPr>
          <p:nvPr/>
        </p:nvSpPr>
        <p:spPr>
          <a:xfrm>
            <a:off x="4581253" y="1933300"/>
            <a:ext cx="4577447" cy="186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Sensitive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Empathetic</a:t>
            </a:r>
            <a:br>
              <a:rPr lang="en-US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  <a:cs typeface="Tahoma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Welcoming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Harmony-seeking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lang="en-US" sz="1000" dirty="0">
                <a:solidFill>
                  <a:srgbClr val="808080">
                    <a:lumMod val="50000"/>
                  </a:srgbClr>
                </a:solidFill>
                <a:latin typeface="Raleway" pitchFamily="2" charset="0"/>
                <a:cs typeface="Tahoma"/>
              </a:rPr>
              <a:t>Patient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cs typeface="Tahoma"/>
                <a:sym typeface="Lato"/>
              </a:rPr>
              <a:t>Seeking cohesion</a:t>
            </a:r>
          </a:p>
        </p:txBody>
      </p:sp>
      <p:sp>
        <p:nvSpPr>
          <p:cNvPr id="19" name="Google Shape;207;p21">
            <a:extLst>
              <a:ext uri="{FF2B5EF4-FFF2-40B4-BE49-F238E27FC236}">
                <a16:creationId xmlns:a16="http://schemas.microsoft.com/office/drawing/2014/main" id="{6CB4AC17-21AD-49E9-9649-6A3031F942F4}"/>
              </a:ext>
            </a:extLst>
          </p:cNvPr>
          <p:cNvSpPr txBox="1">
            <a:spLocks/>
          </p:cNvSpPr>
          <p:nvPr/>
        </p:nvSpPr>
        <p:spPr>
          <a:xfrm>
            <a:off x="4581253" y="3242730"/>
            <a:ext cx="4028183" cy="161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1150">
              <a:lnSpc>
                <a:spcPct val="115000"/>
              </a:lnSpc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1pPr>
            <a:lvl2pPr marL="82296" indent="0">
              <a:spcBef>
                <a:spcPts val="1600"/>
              </a:spcBef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defRPr sz="100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Lato"/>
                <a:cs typeface="Tahoma"/>
              </a:defRPr>
            </a:lvl2pPr>
            <a:lvl3pPr marL="1371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3pPr>
            <a:lvl4pPr marL="18288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4pPr>
            <a:lvl5pPr marL="22860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5pPr>
            <a:lvl6pPr marL="27432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6pPr>
            <a:lvl7pPr marL="32004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7pPr>
            <a:lvl8pPr marL="3657600" indent="-298450">
              <a:lnSpc>
                <a:spcPct val="115000"/>
              </a:lnSpc>
              <a:spcBef>
                <a:spcPts val="1600"/>
              </a:spcBef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8pPr>
            <a:lvl9pPr marL="4114800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</a:defRPr>
            </a:lvl9pPr>
          </a:lstStyle>
          <a:p>
            <a:pPr marL="82296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SzPts val="1100"/>
              <a:buFont typeface="Lato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  <a:t>Deliberate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  <a:t>Systematic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</a:br>
            <a:r>
              <a:rPr lang="en-US" dirty="0">
                <a:latin typeface="Raleway" pitchFamily="2" charset="0"/>
              </a:rPr>
              <a:t>Conscientious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  <a:t>Rational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  <a:t>Critical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Raleway" pitchFamily="2" charset="0"/>
                <a:sym typeface="Arial"/>
              </a:rPr>
              <a:t>Formal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84735E7-5F16-4308-8104-9C26FB85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3" y="966750"/>
            <a:ext cx="2009303" cy="20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54639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804EA90-2216-4011-83FF-156EC22301CC}"/>
              </a:ext>
            </a:extLst>
          </p:cNvPr>
          <p:cNvSpPr txBox="1">
            <a:spLocks/>
          </p:cNvSpPr>
          <p:nvPr/>
        </p:nvSpPr>
        <p:spPr>
          <a:xfrm>
            <a:off x="827023" y="988187"/>
            <a:ext cx="7139586" cy="3481034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alibri" pitchFamily="34" charset="0"/>
              <a:buChar char="–"/>
              <a:defRPr sz="16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sv-SE" sz="162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B792DC3-C5A5-84D5-52CB-4014F3B30742}"/>
              </a:ext>
            </a:extLst>
          </p:cNvPr>
          <p:cNvSpPr txBox="1"/>
          <p:nvPr/>
        </p:nvSpPr>
        <p:spPr>
          <a:xfrm>
            <a:off x="941429" y="1408791"/>
            <a:ext cx="7475071" cy="263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 dirty="0">
                <a:solidFill>
                  <a:schemeClr val="bg2"/>
                </a:solidFill>
                <a:latin typeface="Raleway" pitchFamily="2" charset="0"/>
                <a:ea typeface="Calibri" panose="020F0502020204030204" pitchFamily="34" charset="0"/>
              </a:rPr>
              <a:t>Dear Mrs,</a:t>
            </a: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For reasons that have arisen, I am emailing you to book a reconciliation meeting regarding the business plan.</a:t>
            </a:r>
          </a:p>
          <a:p>
            <a:pPr>
              <a:lnSpc>
                <a:spcPct val="150000"/>
              </a:lnSpc>
            </a:pPr>
            <a:r>
              <a:rPr lang="sv-SE" dirty="0">
                <a:solidFill>
                  <a:schemeClr val="bg2"/>
                </a:solidFill>
                <a:latin typeface="Raleway" pitchFamily="2" charset="0"/>
                <a:ea typeface="Calibri" panose="020F0502020204030204" pitchFamily="34" charset="0"/>
              </a:rPr>
              <a:t>More information on the matter at hand is attached.</a:t>
            </a:r>
            <a:r>
              <a:rPr lang="sv-SE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Waiting for your appointmen</a:t>
            </a:r>
            <a:r>
              <a:rPr lang="en-US" dirty="0">
                <a:solidFill>
                  <a:schemeClr val="bg2"/>
                </a:solidFill>
                <a:latin typeface="Raleway" pitchFamily="2" charset="0"/>
                <a:ea typeface="Calibri" panose="020F0502020204030204" pitchFamily="34" charset="0"/>
              </a:rPr>
              <a:t>t </a:t>
            </a:r>
            <a:r>
              <a:rPr lang="en-US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booking for Teams and agenda for the meeting.</a:t>
            </a: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2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sv-SE" dirty="0">
                <a:solidFill>
                  <a:schemeClr val="bg2"/>
                </a:solidFill>
                <a:latin typeface="Raleway" pitchFamily="2" charset="0"/>
                <a:ea typeface="Calibri" panose="020F0502020204030204" pitchFamily="34" charset="0"/>
              </a:rPr>
              <a:t>Sincerely</a:t>
            </a:r>
            <a:endParaRPr lang="sv-SE" sz="1400" dirty="0">
              <a:solidFill>
                <a:schemeClr val="bg2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61619BB-1F4C-9DC1-E26B-AB557A468E33}"/>
              </a:ext>
            </a:extLst>
          </p:cNvPr>
          <p:cNvSpPr txBox="1"/>
          <p:nvPr/>
        </p:nvSpPr>
        <p:spPr>
          <a:xfrm>
            <a:off x="941429" y="885913"/>
            <a:ext cx="286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Raleway" pitchFamily="2" charset="0"/>
              </a:rPr>
              <a:t>E-mail 1</a:t>
            </a:r>
          </a:p>
        </p:txBody>
      </p:sp>
    </p:spTree>
    <p:extLst>
      <p:ext uri="{BB962C8B-B14F-4D97-AF65-F5344CB8AC3E}">
        <p14:creationId xmlns:p14="http://schemas.microsoft.com/office/powerpoint/2010/main" val="333334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804EA90-2216-4011-83FF-156EC22301CC}"/>
              </a:ext>
            </a:extLst>
          </p:cNvPr>
          <p:cNvSpPr txBox="1">
            <a:spLocks/>
          </p:cNvSpPr>
          <p:nvPr/>
        </p:nvSpPr>
        <p:spPr>
          <a:xfrm>
            <a:off x="827023" y="988187"/>
            <a:ext cx="7139586" cy="3481034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alibri" pitchFamily="34" charset="0"/>
              <a:buChar char="–"/>
              <a:defRPr sz="16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sv-SE" sz="162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9B6D09A-9B56-7690-A8CA-F6281AB07924}"/>
              </a:ext>
            </a:extLst>
          </p:cNvPr>
          <p:cNvSpPr txBox="1"/>
          <p:nvPr/>
        </p:nvSpPr>
        <p:spPr>
          <a:xfrm>
            <a:off x="924984" y="1508721"/>
            <a:ext cx="77057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effectLst/>
                <a:latin typeface="Raleway" pitchFamily="2" charset="0"/>
                <a:ea typeface="Calibri" panose="020F0502020204030204" pitchFamily="34" charset="0"/>
              </a:rPr>
              <a:t>Hi sweetie,</a:t>
            </a:r>
          </a:p>
          <a:p>
            <a:r>
              <a:rPr lang="sv-SE" sz="1200" dirty="0">
                <a:effectLst/>
                <a:latin typeface="Raleway" pitchFamily="2" charset="0"/>
                <a:ea typeface="Calibri" panose="020F0502020204030204" pitchFamily="34" charset="0"/>
              </a:rPr>
              <a:t> 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How are you? Last time we spoke, you were a bit down, do you feel better now?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It's important that you don't go out of your way too much and put on a lot of stress now that there is so much to do with the new business.</a:t>
            </a:r>
          </a:p>
          <a:p>
            <a:r>
              <a:rPr lang="en-US" sz="1200" dirty="0">
                <a:latin typeface="Raleway" pitchFamily="2" charset="0"/>
                <a:ea typeface="Calibri" panose="020F0502020204030204" pitchFamily="34" charset="0"/>
              </a:rPr>
              <a:t>Please l</a:t>
            </a:r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et me know if you need to talk, and I'll be happy to listen.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Oh, and you wanted us to have a meeting, so of course we'll schedule that! When would be a good time for you?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How much time do you need and does anyone else need to be in the meeting?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I can bake </a:t>
            </a:r>
            <a:r>
              <a:rPr lang="en-US" sz="1200" dirty="0">
                <a:latin typeface="Raleway" pitchFamily="2" charset="0"/>
                <a:ea typeface="Calibri" panose="020F0502020204030204" pitchFamily="34" charset="0"/>
              </a:rPr>
              <a:t>a nice </a:t>
            </a:r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cake that we can have with the coffee, so it will be a little extra </a:t>
            </a:r>
            <a:r>
              <a:rPr lang="en-US" sz="1200" dirty="0">
                <a:latin typeface="Raleway" pitchFamily="2" charset="0"/>
                <a:ea typeface="Calibri" panose="020F0502020204030204" pitchFamily="34" charset="0"/>
              </a:rPr>
              <a:t>pleasant </a:t>
            </a:r>
            <a:r>
              <a:rPr lang="en-US" sz="1200" dirty="0">
                <a:latin typeface="Raleway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sz="1200" dirty="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Let me know if you are allergic to anything! Or if you are on a diet, I can make rawfood balls, if that´s better for you?</a:t>
            </a:r>
          </a:p>
          <a:p>
            <a:endParaRPr lang="en-US" sz="1200" dirty="0"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Take care!</a:t>
            </a:r>
            <a:endParaRPr lang="sv-SE" sz="1200" dirty="0">
              <a:effectLst/>
              <a:latin typeface="Raleway" pitchFamily="2" charset="0"/>
              <a:ea typeface="Calibri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6857831-C743-2539-FB25-3A3DCB0A9305}"/>
              </a:ext>
            </a:extLst>
          </p:cNvPr>
          <p:cNvSpPr txBox="1"/>
          <p:nvPr/>
        </p:nvSpPr>
        <p:spPr>
          <a:xfrm>
            <a:off x="924984" y="877594"/>
            <a:ext cx="286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Raleway" pitchFamily="2" charset="0"/>
              </a:rPr>
              <a:t>E-mail 2</a:t>
            </a:r>
          </a:p>
        </p:txBody>
      </p:sp>
    </p:spTree>
    <p:extLst>
      <p:ext uri="{BB962C8B-B14F-4D97-AF65-F5344CB8AC3E}">
        <p14:creationId xmlns:p14="http://schemas.microsoft.com/office/powerpoint/2010/main" val="354654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804EA90-2216-4011-83FF-156EC22301CC}"/>
              </a:ext>
            </a:extLst>
          </p:cNvPr>
          <p:cNvSpPr txBox="1">
            <a:spLocks/>
          </p:cNvSpPr>
          <p:nvPr/>
        </p:nvSpPr>
        <p:spPr>
          <a:xfrm>
            <a:off x="827023" y="988187"/>
            <a:ext cx="7139586" cy="3481034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alibri" pitchFamily="34" charset="0"/>
              <a:buChar char="–"/>
              <a:defRPr sz="16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sv-SE" sz="162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FBF6C8E-707A-7A96-1136-1DB7089BBE48}"/>
              </a:ext>
            </a:extLst>
          </p:cNvPr>
          <p:cNvSpPr txBox="1"/>
          <p:nvPr/>
        </p:nvSpPr>
        <p:spPr>
          <a:xfrm>
            <a:off x="924984" y="1449852"/>
            <a:ext cx="7219454" cy="263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aleway" pitchFamily="2" charset="0"/>
                <a:ea typeface="Calibri" panose="020F0502020204030204" pitchFamily="34" charset="0"/>
              </a:rPr>
              <a:t>Hi,</a:t>
            </a:r>
            <a:endParaRPr lang="en-US" sz="1400" dirty="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effectLst/>
                <a:latin typeface="Raleway" pitchFamily="2" charset="0"/>
                <a:ea typeface="Calibri" panose="020F0502020204030204" pitchFamily="34" charset="0"/>
              </a:rPr>
              <a:t>We must book the reconciliation meeting!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effectLst/>
                <a:latin typeface="Raleway" pitchFamily="2" charset="0"/>
                <a:ea typeface="Calibri" panose="020F0502020204030204" pitchFamily="34" charset="0"/>
              </a:rPr>
              <a:t>I have a slot on Tuesday between the weekly meeting and the management group meeting, send me a booking.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effectLst/>
                <a:latin typeface="Raleway" pitchFamily="2" charset="0"/>
                <a:ea typeface="Calibri" panose="020F0502020204030204" pitchFamily="34" charset="0"/>
              </a:rPr>
              <a:t>Bring lunch, do I need to prepare anything?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Raleway" pitchFamily="2" charset="0"/>
                <a:ea typeface="Calibri" panose="020F0502020204030204" pitchFamily="34" charset="0"/>
              </a:rPr>
              <a:t>If not,</a:t>
            </a:r>
            <a:r>
              <a:rPr lang="en-US" sz="1400" dirty="0">
                <a:effectLst/>
                <a:latin typeface="Raleway" pitchFamily="2" charset="0"/>
                <a:ea typeface="Calibri" panose="020F0502020204030204" pitchFamily="34" charset="0"/>
              </a:rPr>
              <a:t> you go, you got this!</a:t>
            </a:r>
          </a:p>
          <a:p>
            <a:pPr>
              <a:lnSpc>
                <a:spcPct val="150000"/>
              </a:lnSpc>
            </a:pPr>
            <a:endParaRPr lang="en-US" dirty="0">
              <a:latin typeface="Raleway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effectLst/>
                <a:latin typeface="Raleway" pitchFamily="2" charset="0"/>
                <a:ea typeface="Calibri" panose="020F0502020204030204" pitchFamily="34" charset="0"/>
              </a:rPr>
              <a:t>Later!</a:t>
            </a:r>
            <a:endParaRPr lang="sv-SE" sz="1400" dirty="0">
              <a:effectLst/>
              <a:latin typeface="Raleway" pitchFamily="2" charset="0"/>
              <a:ea typeface="Calibri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12C8A0D-A56C-C368-2D61-DD3D9FC9B991}"/>
              </a:ext>
            </a:extLst>
          </p:cNvPr>
          <p:cNvSpPr txBox="1"/>
          <p:nvPr/>
        </p:nvSpPr>
        <p:spPr>
          <a:xfrm>
            <a:off x="924984" y="877594"/>
            <a:ext cx="286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Raleway" pitchFamily="2" charset="0"/>
              </a:rPr>
              <a:t>E-mail 3</a:t>
            </a:r>
          </a:p>
        </p:txBody>
      </p:sp>
    </p:spTree>
    <p:extLst>
      <p:ext uri="{BB962C8B-B14F-4D97-AF65-F5344CB8AC3E}">
        <p14:creationId xmlns:p14="http://schemas.microsoft.com/office/powerpoint/2010/main" val="118397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804EA90-2216-4011-83FF-156EC22301CC}"/>
              </a:ext>
            </a:extLst>
          </p:cNvPr>
          <p:cNvSpPr txBox="1">
            <a:spLocks/>
          </p:cNvSpPr>
          <p:nvPr/>
        </p:nvSpPr>
        <p:spPr>
          <a:xfrm>
            <a:off x="827023" y="988187"/>
            <a:ext cx="7139586" cy="3481034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Calibri" pitchFamily="34" charset="0"/>
              <a:buChar char="–"/>
              <a:defRPr sz="16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  <a:defRPr sz="14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rgbClr val="3D49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sv-SE" sz="162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E736984-624C-8517-0C65-4D8B14AA821C}"/>
              </a:ext>
            </a:extLst>
          </p:cNvPr>
          <p:cNvSpPr txBox="1"/>
          <p:nvPr/>
        </p:nvSpPr>
        <p:spPr>
          <a:xfrm>
            <a:off x="924984" y="1449852"/>
            <a:ext cx="7439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Heya!!</a:t>
            </a:r>
          </a:p>
          <a:p>
            <a:endParaRPr lang="en-US" sz="1200" dirty="0"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Hope all is well!!! </a:t>
            </a:r>
          </a:p>
          <a:p>
            <a:r>
              <a:rPr lang="en-US" sz="1200" dirty="0">
                <a:latin typeface="Raleway" pitchFamily="2" charset="0"/>
                <a:ea typeface="Calibri" panose="020F0502020204030204" pitchFamily="34" charset="0"/>
              </a:rPr>
              <a:t>I, </a:t>
            </a:r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myself just came from a customer meeting and it went really well! Lots of great ideas that flowed, and we should be able to find some new, creative way to work together!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Feels like there is SO much exciting stuff to do on this front, if we just dive in and try something new, right?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Just heard about an innovation from the US that we should be able to use in our solutions. 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Anyway, we were supposed to make an appointment. What do you think about tomorrow at 11? Is half an hour enough?</a:t>
            </a:r>
          </a:p>
          <a:p>
            <a:endParaRPr lang="en-US" sz="1200" dirty="0"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See </a:t>
            </a:r>
            <a:r>
              <a:rPr lang="en-US" sz="1200" dirty="0" err="1">
                <a:effectLst/>
                <a:latin typeface="Raleway" pitchFamily="2" charset="0"/>
                <a:ea typeface="Calibri" panose="020F0502020204030204" pitchFamily="34" charset="0"/>
              </a:rPr>
              <a:t>ya</a:t>
            </a:r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!</a:t>
            </a:r>
          </a:p>
          <a:p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PS how was the concert this weekend by the way? </a:t>
            </a:r>
            <a:r>
              <a:rPr lang="en-US" sz="1200" dirty="0">
                <a:latin typeface="Raleway" pitchFamily="2" charset="0"/>
                <a:ea typeface="Calibri" panose="020F0502020204030204" pitchFamily="34" charset="0"/>
              </a:rPr>
              <a:t>SO c</a:t>
            </a:r>
            <a:r>
              <a:rPr lang="en-US" sz="1200" dirty="0">
                <a:effectLst/>
                <a:latin typeface="Raleway" pitchFamily="2" charset="0"/>
                <a:ea typeface="Calibri" panose="020F0502020204030204" pitchFamily="34" charset="0"/>
              </a:rPr>
              <a:t>ool that you got a seat so close to the royal couple!!! Did you talk to the guy? </a:t>
            </a:r>
            <a:r>
              <a:rPr lang="sv-SE" sz="1200" dirty="0">
                <a:latin typeface="Raleway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 :D </a:t>
            </a:r>
            <a:endParaRPr lang="sv-SE" sz="1200" dirty="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D51073E-E70E-F2E7-CA2F-2A1C29A7084A}"/>
              </a:ext>
            </a:extLst>
          </p:cNvPr>
          <p:cNvSpPr txBox="1"/>
          <p:nvPr/>
        </p:nvSpPr>
        <p:spPr>
          <a:xfrm>
            <a:off x="924984" y="877594"/>
            <a:ext cx="286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Raleway" pitchFamily="2" charset="0"/>
              </a:rPr>
              <a:t>E-mail 4</a:t>
            </a:r>
          </a:p>
        </p:txBody>
      </p:sp>
    </p:spTree>
    <p:extLst>
      <p:ext uri="{BB962C8B-B14F-4D97-AF65-F5344CB8AC3E}">
        <p14:creationId xmlns:p14="http://schemas.microsoft.com/office/powerpoint/2010/main" val="392994342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pt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3304FA57-7287-4DC5-9E3D-28BED78DFFC8}" vid="{C7B46DB3-3850-446F-AD99-3F7207DF9AC0}"/>
    </a:ext>
  </a:extLst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55E012D7D054EBF89B89278848815" ma:contentTypeVersion="13" ma:contentTypeDescription="Skapa ett nytt dokument." ma:contentTypeScope="" ma:versionID="13149c874c9c1b5c0d4a8e59bcb1ab49">
  <xsd:schema xmlns:xsd="http://www.w3.org/2001/XMLSchema" xmlns:xs="http://www.w3.org/2001/XMLSchema" xmlns:p="http://schemas.microsoft.com/office/2006/metadata/properties" xmlns:ns2="f7a05db8-664c-4d12-bc9a-d831d413cf45" xmlns:ns3="46691270-8517-46f0-902c-c23fb8089511" targetNamespace="http://schemas.microsoft.com/office/2006/metadata/properties" ma:root="true" ma:fieldsID="5f976bdf0b8b06353316d51f33be0208" ns2:_="" ns3:_="">
    <xsd:import namespace="f7a05db8-664c-4d12-bc9a-d831d413cf45"/>
    <xsd:import namespace="46691270-8517-46f0-902c-c23fb80895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05db8-664c-4d12-bc9a-d831d413c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83501b6a-6c15-4849-a250-1c9b140893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91270-8517-46f0-902c-c23fb80895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841c9f2-d126-48aa-bfc8-770b3aaf6ee4}" ma:internalName="TaxCatchAll" ma:showField="CatchAllData" ma:web="46691270-8517-46f0-902c-c23fb80895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36EF89-C547-47C9-B5C1-053EC8B66F6F}"/>
</file>

<file path=customXml/itemProps2.xml><?xml version="1.0" encoding="utf-8"?>
<ds:datastoreItem xmlns:ds="http://schemas.openxmlformats.org/officeDocument/2006/customXml" ds:itemID="{A853D47C-FFE7-457A-8439-4B7D164302FA}"/>
</file>

<file path=docProps/app.xml><?xml version="1.0" encoding="utf-8"?>
<Properties xmlns="http://schemas.openxmlformats.org/officeDocument/2006/extended-properties" xmlns:vt="http://schemas.openxmlformats.org/officeDocument/2006/docPropsVTypes">
  <Template>Master ppt</Template>
  <TotalTime>23</TotalTime>
  <Words>527</Words>
  <Application>Microsoft Office PowerPoint</Application>
  <PresentationFormat>Bildspel på skärmen (16:9)</PresentationFormat>
  <Paragraphs>53</Paragraphs>
  <Slides>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6</vt:i4>
      </vt:variant>
    </vt:vector>
  </HeadingPairs>
  <TitlesOfParts>
    <vt:vector size="14" baseType="lpstr">
      <vt:lpstr>Calibri</vt:lpstr>
      <vt:lpstr>Lato</vt:lpstr>
      <vt:lpstr>Franklin Gothic Book</vt:lpstr>
      <vt:lpstr>Tw Cen MT</vt:lpstr>
      <vt:lpstr>Raleway</vt:lpstr>
      <vt:lpstr>Arial</vt:lpstr>
      <vt:lpstr>Master ppt</vt:lpstr>
      <vt:lpstr>Streamline</vt:lpstr>
      <vt:lpstr>EASI exercise:  who’s e-mailing? Read the e-mails and try to find out what type has written which e-mail </vt:lpstr>
      <vt:lpstr>the four basic styles - behaviours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Susanna Berntling</dc:creator>
  <cp:lastModifiedBy>Susanna Berntling</cp:lastModifiedBy>
  <cp:revision>3</cp:revision>
  <dcterms:created xsi:type="dcterms:W3CDTF">2023-09-22T14:28:48Z</dcterms:created>
  <dcterms:modified xsi:type="dcterms:W3CDTF">2023-09-22T14:56:36Z</dcterms:modified>
</cp:coreProperties>
</file>